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3,900 customer transactions to uncover spending patterns, preferences, and strategic opportunities for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842"/>
            <a:ext cx="7519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2249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D2600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36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2600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223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3435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73% non-subscribers and increase recurring revenue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2249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C3CDC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36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3CDC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223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3435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strengthen the 80% loyal customer base and increase lifetime value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2249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CE2CF"/>
          </a:solidFill>
          <a:ln w="7620">
            <a:solidFill>
              <a:srgbClr val="FBE2D1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36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BE2D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22373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43939"/>
            <a:ext cx="3037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3435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boosts with margin control for sustainable profitability</a:t>
            </a:r>
            <a:endParaRPr lang="en-US" sz="17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12650"/>
            <a:ext cx="6521410" cy="90725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0604" y="6146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020604" y="663713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top-rated items like Gloves and Sandals in campaigns</a:t>
            </a:r>
            <a:endParaRPr lang="en-US" sz="17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012650"/>
            <a:ext cx="6521410" cy="90725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42014" y="6146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7542014" y="663713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Young Adults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covering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$59.76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Mean transaction value per customer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3296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Categories &amp; Preferences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&amp; Promo Usage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Ratings &amp;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6685359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Preparation &amp; Cleaning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511516"/>
            <a:ext cx="3217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analyzed structure with df.info() and summary statistics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511516"/>
            <a:ext cx="26839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 values using median rating by product category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 for deeper analysis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 for SQL business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386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17488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72105"/>
          </a:solidFill>
          <a:ln/>
        </p:spPr>
      </p:sp>
      <p:sp>
        <p:nvSpPr>
          <p:cNvPr id="5" name="Text 2"/>
          <p:cNvSpPr/>
          <p:nvPr/>
        </p:nvSpPr>
        <p:spPr>
          <a:xfrm>
            <a:off x="4005262" y="6541651"/>
            <a:ext cx="5144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E96B11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647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092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68%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total revenue ($157,890) compared to female customers ($75,191).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35566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significant gap suggests opportunities for targeted marketing to balance gender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69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Segmentation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14719"/>
            <a:ext cx="3664744" cy="2546985"/>
          </a:xfrm>
          <a:prstGeom prst="roundRect">
            <a:avLst>
              <a:gd name="adj" fmla="val 3740"/>
            </a:avLst>
          </a:prstGeom>
          <a:solidFill>
            <a:srgbClr val="D2600F"/>
          </a:solidFill>
          <a:ln w="7620">
            <a:solidFill>
              <a:srgbClr val="EB792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49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39572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(80%)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73856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repeat purchase rate demonstrates strong brand loyalty and satisfaction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514719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C3CDC1"/>
          </a:solidFill>
          <a:ln w="7620">
            <a:solidFill>
              <a:srgbClr val="A9B3A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782" y="2749153"/>
            <a:ext cx="2842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782" y="323957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(18%)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782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 engagement level with growth potential through targeted retention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88518"/>
            <a:ext cx="7556421" cy="2184083"/>
          </a:xfrm>
          <a:prstGeom prst="roundRect">
            <a:avLst>
              <a:gd name="adj" fmla="val 4362"/>
            </a:avLst>
          </a:prstGeom>
          <a:solidFill>
            <a:srgbClr val="FBE2D1"/>
          </a:solidFill>
          <a:ln w="7620">
            <a:solidFill>
              <a:srgbClr val="E1C8B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(2%)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651236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Small but important segment requiring onboarding and first-purchase incentives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3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39472"/>
            <a:ext cx="3454360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439472"/>
            <a:ext cx="2659856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4418171" y="2439472"/>
            <a:ext cx="53423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77%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006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49674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average rating at 3.86 stars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439472"/>
            <a:ext cx="3454360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2439472"/>
            <a:ext cx="2659856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10" name="Text 8"/>
          <p:cNvSpPr/>
          <p:nvPr/>
        </p:nvSpPr>
        <p:spPr>
          <a:xfrm>
            <a:off x="8860274" y="2439472"/>
            <a:ext cx="53423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77%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006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349674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performance with 3.84 stars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2439472"/>
            <a:ext cx="3438287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2439472"/>
            <a:ext cx="2613065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15" name="Text 13"/>
          <p:cNvSpPr/>
          <p:nvPr/>
        </p:nvSpPr>
        <p:spPr>
          <a:xfrm>
            <a:off x="13286303" y="2439472"/>
            <a:ext cx="5503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76%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3006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349674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quality at 3.82 stars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4426625"/>
            <a:ext cx="3438287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93790" y="4426625"/>
            <a:ext cx="2613065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20" name="Text 18"/>
          <p:cNvSpPr/>
          <p:nvPr/>
        </p:nvSpPr>
        <p:spPr>
          <a:xfrm>
            <a:off x="4402098" y="4426625"/>
            <a:ext cx="5503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76%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499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548390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Popular accessory rated 3.80 stars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4426625"/>
            <a:ext cx="3438287" cy="283488"/>
          </a:xfrm>
          <a:prstGeom prst="roundRect">
            <a:avLst>
              <a:gd name="adj" fmla="val 3360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35893" y="4426625"/>
            <a:ext cx="2613065" cy="283488"/>
          </a:xfrm>
          <a:prstGeom prst="roundRect">
            <a:avLst>
              <a:gd name="adj" fmla="val 33606"/>
            </a:avLst>
          </a:prstGeom>
          <a:solidFill>
            <a:srgbClr val="D2600F"/>
          </a:solidFill>
          <a:ln/>
        </p:spPr>
      </p:sp>
      <p:sp>
        <p:nvSpPr>
          <p:cNvPr id="25" name="Text 23"/>
          <p:cNvSpPr/>
          <p:nvPr/>
        </p:nvSpPr>
        <p:spPr>
          <a:xfrm>
            <a:off x="8844201" y="4426625"/>
            <a:ext cx="5503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76%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499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548390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clothing item at 3.78 stars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3790" y="6101953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FAD3B8"/>
          </a:solidFill>
          <a:ln/>
        </p:spPr>
      </p:sp>
      <p:pic>
        <p:nvPicPr>
          <p:cNvPr id="2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453664"/>
            <a:ext cx="283488" cy="226814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1530906" y="638544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top-rated products should be featured prominently in marketing campaigns and inventory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9466" y="604718"/>
            <a:ext cx="7135773" cy="43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Subscription vs. Non-Subscription Behavior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1585198" y="2317909"/>
            <a:ext cx="172021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27%</a:t>
            </a:r>
            <a:endParaRPr lang="en-US" sz="2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84" y="1443752"/>
            <a:ext cx="2097881" cy="20978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71268" y="3716298"/>
            <a:ext cx="1748195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489466" y="4074557"/>
            <a:ext cx="39119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1,053 customers with $59.49 avg spend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1585198" y="5487114"/>
            <a:ext cx="172021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73%</a:t>
            </a:r>
            <a:endParaRPr lang="en-US" sz="2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84" y="4612958"/>
            <a:ext cx="2097881" cy="20978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71268" y="6885503"/>
            <a:ext cx="1748195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489466" y="7243762"/>
            <a:ext cx="39119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2,847 customers with $59.87 avg spend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4750237" y="1391364"/>
            <a:ext cx="1748195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Findings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4750237" y="1749623"/>
            <a:ext cx="3911918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Similar average spend between groups ($59.49 vs $59.87)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4750237" y="2246233"/>
            <a:ext cx="39119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generate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$170,436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total revenue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4750237" y="2519005"/>
            <a:ext cx="39119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 contribute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$62,645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total revenue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4750237" y="2791778"/>
            <a:ext cx="391191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Massive opportunity to convert 73% non-subscribers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00752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lead revenue generation at $62,143, followed closely by Middle-aged customers. Revenue distribution is relatively balanced across age groups, suggesting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47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4370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301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279142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status, gender, category, and shipping type for dynamic analysis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04370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2301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279142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3.9K customers, $59.76 average purchase, 3.75 average rating at a glance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043708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2301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279142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and sales breakdowns by category, age group, and subscription status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9876" y="4392573"/>
            <a:ext cx="5190530" cy="2842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2025-12-25T13:35:15Z</dcterms:created>
  <dcterms:modified xsi:type="dcterms:W3CDTF">2025-12-25T13:35:15Z</dcterms:modified>
</cp:coreProperties>
</file>